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9"/>
  </p:notesMasterIdLst>
  <p:handoutMasterIdLst>
    <p:handoutMasterId r:id="rId10"/>
  </p:handoutMasterIdLst>
  <p:sldIdLst>
    <p:sldId id="349" r:id="rId2"/>
    <p:sldId id="323" r:id="rId3"/>
    <p:sldId id="324" r:id="rId4"/>
    <p:sldId id="325" r:id="rId5"/>
    <p:sldId id="333" r:id="rId6"/>
    <p:sldId id="326" r:id="rId7"/>
    <p:sldId id="342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33" autoAdjust="0"/>
    <p:restoredTop sz="96220" autoAdjust="0"/>
  </p:normalViewPr>
  <p:slideViewPr>
    <p:cSldViewPr>
      <p:cViewPr varScale="1">
        <p:scale>
          <a:sx n="102" d="100"/>
          <a:sy n="102" d="100"/>
        </p:scale>
        <p:origin x="121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2808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r>
              <a:rPr lang="en-US" dirty="0"/>
              <a:t>5-27-18 PM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B287F88-45EE-45D4-9D26-9D128B87E34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CA9B9B-8411-4300-AFCC-6B36FF3CDDB1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2BDFBE-646C-4282-B86A-8E48B8D7666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Acts 13:46 - “repudiate” - reject or push off, thrust away.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F1C5CE-222C-4659-9A99-B99FC42AF6E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0317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i="1" dirty="0"/>
              <a:t>“Brethren, I do not regard myself as having laid hold of it yet; but one thing I do: </a:t>
            </a:r>
            <a:r>
              <a:rPr lang="en-US" sz="1200" b="1" i="1" dirty="0"/>
              <a:t>forgetting what lies behind </a:t>
            </a:r>
            <a:r>
              <a:rPr lang="en-US" sz="1200" i="1" dirty="0"/>
              <a:t>and reaching forward to what lies ahead, I press on toward the goal for the prize of the upward call of God in Christ Jesus.”</a:t>
            </a:r>
            <a:r>
              <a:rPr lang="en-US" sz="1200" dirty="0"/>
              <a:t> (Philippians 3:13-14)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Galatians 4:9; note that when Paul spoke of being “known by God” that vs. 5-6 defines that as being known as adopted children. Did the law they were tempted to turn back to offer any hope of being adopted by God?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F1C5CE-222C-4659-9A99-B99FC42AF6E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99671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Some Christians are just looking for an excuse…</a:t>
            </a:r>
          </a:p>
          <a:p>
            <a:r>
              <a:rPr lang="en-US" dirty="0"/>
              <a:t>“go away” - withdraw or retire (as if sinking out of sight (Strong) - most everyone else left </a:t>
            </a:r>
            <a:r>
              <a:rPr lang="en-US" dirty="0" err="1"/>
              <a:t>en</a:t>
            </a:r>
            <a:r>
              <a:rPr lang="en-US" dirty="0"/>
              <a:t> masse. For the 12 now to leave would be much more obvious and if they did want to, would leave them wishing they could just sink out of sight.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F1C5CE-222C-4659-9A99-B99FC42AF6E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988722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Words of life: the old law didn’t provide for forgiveness but it also sought to give life. Deut. 32:47; cf., Acts 13:38-39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F1C5CE-222C-4659-9A99-B99FC42AF6E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174414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F1C5CE-222C-4659-9A99-B99FC42AF6E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21249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F1C5CE-222C-4659-9A99-B99FC42AF6E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5098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49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49BF3EA-1A78-4F07-BDC0-C8A1BD461199}" type="datetimeFigureOut">
              <a:rPr lang="en-US" smtClean="0"/>
              <a:pPr/>
              <a:t>3/26/2020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750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762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>
            <a:lvl1pPr>
              <a:defRPr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86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3/26/2020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950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Oval 8"/>
          <p:cNvSpPr/>
          <p:nvPr/>
        </p:nvSpPr>
        <p:spPr>
          <a:xfrm>
            <a:off x="4296729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2"/>
            <a:ext cx="7772400" cy="2505075"/>
          </a:xfrm>
        </p:spPr>
        <p:txBody>
          <a:bodyPr anchor="b"/>
          <a:lstStyle>
            <a:lvl1pPr algn="ctr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600" kern="1200" dirty="0" smtClean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5"/>
            <a:ext cx="7772400" cy="1131887"/>
          </a:xfrm>
        </p:spPr>
        <p:txBody>
          <a:bodyPr anchor="t"/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697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18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495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latin typeface="+mn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1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latin typeface="+mn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50"/>
            <a:ext cx="4041648" cy="3913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86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625"/>
            <a:ext cx="8229600" cy="1600200"/>
          </a:xfrm>
        </p:spPr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646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617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8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100" b="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8" y="273052"/>
            <a:ext cx="4995863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8" y="2438402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185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7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100" b="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1508127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7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987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8457761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685800" rtl="0" eaLnBrk="1" latinLnBrk="0" hangingPunct="1"/>
            <a:endParaRPr lang="en-US" sz="135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2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2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Century Gothic" pitchFamily="34" charset="0"/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2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900">
                <a:solidFill>
                  <a:schemeClr val="tx1"/>
                </a:solidFill>
                <a:latin typeface="Century Gothic" pitchFamily="34" charset="0"/>
              </a:defRPr>
            </a:lvl1pPr>
          </a:lstStyle>
          <a:p>
            <a:fld id="{349BF3EA-1A78-4F07-BDC0-C8A1BD461199}" type="datetimeFigureOut">
              <a:rPr lang="en-US" smtClean="0"/>
              <a:pPr/>
              <a:t>3/26/2020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9" y="6356352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900">
                <a:solidFill>
                  <a:schemeClr val="tx1"/>
                </a:solidFill>
                <a:latin typeface="Century Gothic" pitchFamily="34" charset="0"/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526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685800" rtl="0" eaLnBrk="1" latinLnBrk="0" hangingPunct="1">
        <a:lnSpc>
          <a:spcPts val="3600"/>
        </a:lnSpc>
        <a:spcBef>
          <a:spcPct val="0"/>
        </a:spcBef>
        <a:buNone/>
        <a:defRPr sz="3600" kern="1200"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Courier New" pitchFamily="49" charset="0"/>
        <a:buChar char="o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Courier New" pitchFamily="49" charset="0"/>
        <a:buChar char="o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Courier New" pitchFamily="49" charset="0"/>
        <a:buChar char="o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Courier New" pitchFamily="49" charset="0"/>
        <a:buChar char="o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69018"/>
            <a:ext cx="7772400" cy="1408078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Life of Jesus Christ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3600" dirty="0">
                <a:solidFill>
                  <a:schemeClr val="tx1"/>
                </a:solidFill>
              </a:rPr>
              <a:t>Lesson 11 – In Galilee And Beyond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371600" y="3995305"/>
            <a:ext cx="6400800" cy="2400657"/>
          </a:xfrm>
        </p:spPr>
        <p:txBody>
          <a:bodyPr>
            <a:spAutoFit/>
          </a:bodyPr>
          <a:lstStyle/>
          <a:p>
            <a:r>
              <a:rPr lang="en-US" sz="2400" dirty="0"/>
              <a:t>March 25, 2020</a:t>
            </a:r>
          </a:p>
          <a:p>
            <a:endParaRPr lang="en-US" sz="2400" dirty="0"/>
          </a:p>
          <a:p>
            <a:r>
              <a:rPr lang="en-US" sz="3000" dirty="0"/>
              <a:t>Discourse on Spiritual Food and True Discipleship – </a:t>
            </a:r>
          </a:p>
          <a:p>
            <a:r>
              <a:rPr lang="en-US" sz="2600" dirty="0"/>
              <a:t>John 6:22-71</a:t>
            </a:r>
          </a:p>
        </p:txBody>
      </p:sp>
    </p:spTree>
    <p:extLst>
      <p:ext uri="{BB962C8B-B14F-4D97-AF65-F5344CB8AC3E}">
        <p14:creationId xmlns:p14="http://schemas.microsoft.com/office/powerpoint/2010/main" val="132734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8374"/>
            <a:ext cx="8229600" cy="968535"/>
          </a:xfrm>
        </p:spPr>
        <p:txBody>
          <a:bodyPr>
            <a:spAutoFit/>
          </a:bodyPr>
          <a:lstStyle/>
          <a:p>
            <a:r>
              <a:rPr lang="en-US" sz="3200" i="1" dirty="0">
                <a:solidFill>
                  <a:schemeClr val="tx1"/>
                </a:solidFill>
              </a:rPr>
              <a:t>“</a:t>
            </a:r>
            <a:r>
              <a:rPr lang="en-US" sz="3200" b="1" i="1" dirty="0">
                <a:solidFill>
                  <a:schemeClr val="tx1"/>
                </a:solidFill>
              </a:rPr>
              <a:t>As a result of this</a:t>
            </a:r>
            <a:r>
              <a:rPr lang="en-US" sz="3200" i="1" dirty="0">
                <a:solidFill>
                  <a:schemeClr val="tx1"/>
                </a:solidFill>
              </a:rPr>
              <a:t> …”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John 6:66-71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8844" y="1246909"/>
            <a:ext cx="8804324" cy="4745915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i="1" dirty="0"/>
              <a:t>“This” </a:t>
            </a:r>
            <a:r>
              <a:rPr lang="en-US" sz="2800" dirty="0"/>
              <a:t>being the </a:t>
            </a:r>
            <a:r>
              <a:rPr lang="en-US" sz="2800" i="1" dirty="0"/>
              <a:t>“difficult statement” </a:t>
            </a:r>
            <a:r>
              <a:rPr lang="en-US" sz="2800" dirty="0"/>
              <a:t>or teaching. It was because of what Jesus taught.</a:t>
            </a:r>
          </a:p>
          <a:p>
            <a:pPr marL="0" indent="0">
              <a:buNone/>
            </a:pPr>
            <a:r>
              <a:rPr lang="en-US" sz="2800" i="1" dirty="0"/>
              <a:t>“… Many of His </a:t>
            </a:r>
            <a:r>
              <a:rPr lang="en-US" sz="2800" b="1" i="1" dirty="0"/>
              <a:t>disciples withdrew </a:t>
            </a:r>
            <a:r>
              <a:rPr lang="en-US" sz="2800" i="1" dirty="0"/>
              <a:t>and were </a:t>
            </a:r>
            <a:r>
              <a:rPr lang="en-US" sz="2800" b="1" i="1" dirty="0"/>
              <a:t>not walking with Him anymore</a:t>
            </a:r>
            <a:r>
              <a:rPr lang="en-US" sz="2800" i="1" dirty="0"/>
              <a:t>.”</a:t>
            </a:r>
          </a:p>
          <a:p>
            <a:r>
              <a:rPr lang="en-US" sz="2800" dirty="0"/>
              <a:t>True discipleship isn’t measured when it’s easy but when it’s hard.</a:t>
            </a:r>
          </a:p>
          <a:p>
            <a:pPr marL="0" indent="0">
              <a:buNone/>
            </a:pPr>
            <a:r>
              <a:rPr lang="en-US" sz="2800" dirty="0"/>
              <a:t>They </a:t>
            </a:r>
            <a:r>
              <a:rPr lang="en-US" sz="2800" i="1" dirty="0"/>
              <a:t>“</a:t>
            </a:r>
            <a:r>
              <a:rPr lang="en-US" sz="2800" b="1" i="1" dirty="0"/>
              <a:t>withdrew</a:t>
            </a:r>
            <a:r>
              <a:rPr lang="en-US" sz="2800" i="1" dirty="0"/>
              <a:t>”</a:t>
            </a:r>
            <a:r>
              <a:rPr lang="en-US" sz="2800" dirty="0"/>
              <a:t> or turned back … like the Israelites wanted to do at Kadesh-</a:t>
            </a:r>
            <a:r>
              <a:rPr lang="en-US" sz="2800" dirty="0" err="1"/>
              <a:t>Barnea</a:t>
            </a:r>
            <a:r>
              <a:rPr lang="en-US" sz="2800" dirty="0"/>
              <a:t>. (Numbers 14:4)</a:t>
            </a:r>
          </a:p>
          <a:p>
            <a:pPr marL="0" indent="0">
              <a:buNone/>
            </a:pPr>
            <a:r>
              <a:rPr lang="en-US" sz="2800" dirty="0"/>
              <a:t>They had </a:t>
            </a:r>
            <a:r>
              <a:rPr lang="en-US" sz="2800" i="1" dirty="0"/>
              <a:t>“</a:t>
            </a:r>
            <a:r>
              <a:rPr lang="en-US" sz="2800" b="1" i="1" dirty="0"/>
              <a:t>judged</a:t>
            </a:r>
            <a:r>
              <a:rPr lang="en-US" sz="2800" i="1" dirty="0"/>
              <a:t>” </a:t>
            </a:r>
            <a:r>
              <a:rPr lang="en-US" sz="2800" dirty="0"/>
              <a:t>themselves </a:t>
            </a:r>
            <a:r>
              <a:rPr lang="en-US" sz="2800" i="1" dirty="0"/>
              <a:t>“</a:t>
            </a:r>
            <a:r>
              <a:rPr lang="en-US" sz="2800" b="1" i="1" dirty="0"/>
              <a:t>unworthy of eternal life</a:t>
            </a:r>
            <a:r>
              <a:rPr lang="en-US" sz="2800" i="1" dirty="0"/>
              <a:t>.” </a:t>
            </a:r>
            <a:r>
              <a:rPr lang="en-US" sz="2800" dirty="0"/>
              <a:t>(Acts 13:46-48)</a:t>
            </a:r>
          </a:p>
        </p:txBody>
      </p:sp>
    </p:spTree>
    <p:extLst>
      <p:ext uri="{BB962C8B-B14F-4D97-AF65-F5344CB8AC3E}">
        <p14:creationId xmlns:p14="http://schemas.microsoft.com/office/powerpoint/2010/main" val="2976258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8374"/>
            <a:ext cx="8229600" cy="968535"/>
          </a:xfrm>
        </p:spPr>
        <p:txBody>
          <a:bodyPr>
            <a:spAutoFit/>
          </a:bodyPr>
          <a:lstStyle/>
          <a:p>
            <a:r>
              <a:rPr lang="en-US" sz="3200" i="1" dirty="0">
                <a:solidFill>
                  <a:schemeClr val="tx1"/>
                </a:solidFill>
              </a:rPr>
              <a:t>“</a:t>
            </a:r>
            <a:r>
              <a:rPr lang="en-US" sz="3200" b="1" i="1" dirty="0">
                <a:solidFill>
                  <a:schemeClr val="tx1"/>
                </a:solidFill>
              </a:rPr>
              <a:t>As a result of this</a:t>
            </a:r>
            <a:r>
              <a:rPr lang="en-US" sz="3200" i="1" dirty="0">
                <a:solidFill>
                  <a:schemeClr val="tx1"/>
                </a:solidFill>
              </a:rPr>
              <a:t> …”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John 6:66-71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422" y="1387928"/>
            <a:ext cx="8804324" cy="4296561"/>
          </a:xfrm>
        </p:spPr>
        <p:txBody>
          <a:bodyPr>
            <a:spAutoFit/>
          </a:bodyPr>
          <a:lstStyle/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800" i="1" dirty="0"/>
              <a:t>“No one, after putting his hand to the plow and </a:t>
            </a:r>
            <a:r>
              <a:rPr lang="en-US" sz="2800" b="1" i="1" dirty="0"/>
              <a:t>looking back</a:t>
            </a:r>
            <a:r>
              <a:rPr lang="en-US" sz="2800" i="1" dirty="0"/>
              <a:t>, is fit for the kingdom of God.”</a:t>
            </a:r>
            <a:r>
              <a:rPr lang="en-US" sz="2800" dirty="0"/>
              <a:t> (Luke 9:62;</a:t>
            </a:r>
            <a:br>
              <a:rPr lang="en-US" sz="2800" dirty="0"/>
            </a:br>
            <a:r>
              <a:rPr lang="en-US" sz="2800" dirty="0"/>
              <a:t>cf. Philippians 3:13-14; Numbers 14:1-4)</a:t>
            </a:r>
          </a:p>
          <a:p>
            <a:pPr marL="0" indent="0">
              <a:buNone/>
            </a:pPr>
            <a:r>
              <a:rPr lang="en-US" sz="2800" dirty="0"/>
              <a:t>We can choose to return to what we left behind. </a:t>
            </a:r>
            <a:br>
              <a:rPr lang="en-US" sz="2800" dirty="0"/>
            </a:br>
            <a:r>
              <a:rPr lang="en-US" sz="2800" dirty="0"/>
              <a:t>(2 Peter 2:20-22; Galatians 4:9, </a:t>
            </a:r>
            <a:r>
              <a:rPr lang="en-US" sz="2800" i="1" dirty="0"/>
              <a:t>“… how is it that you </a:t>
            </a:r>
            <a:r>
              <a:rPr lang="en-US" sz="2800" b="1" i="1" dirty="0"/>
              <a:t>turn back </a:t>
            </a:r>
            <a:r>
              <a:rPr lang="en-US" sz="2800" i="1" dirty="0"/>
              <a:t>again to the weak and </a:t>
            </a:r>
            <a:r>
              <a:rPr lang="en-US" sz="2800" b="1" i="1" dirty="0"/>
              <a:t>worthless elemental things </a:t>
            </a:r>
            <a:r>
              <a:rPr lang="en-US" sz="2800" i="1" dirty="0"/>
              <a:t>…”)</a:t>
            </a:r>
          </a:p>
          <a:p>
            <a:pPr marL="0" indent="0">
              <a:buNone/>
            </a:pPr>
            <a:r>
              <a:rPr lang="en-US" sz="2800" dirty="0"/>
              <a:t>The Hebrew writer describes it as one who </a:t>
            </a:r>
            <a:r>
              <a:rPr lang="en-US" sz="2800" i="1" dirty="0"/>
              <a:t>“</a:t>
            </a:r>
            <a:r>
              <a:rPr lang="en-US" sz="2800" b="1" i="1" dirty="0"/>
              <a:t>shrinks back</a:t>
            </a:r>
            <a:r>
              <a:rPr lang="en-US" sz="2800" i="1" dirty="0"/>
              <a:t>”</a:t>
            </a:r>
            <a:r>
              <a:rPr lang="en-US" sz="2800" dirty="0"/>
              <a:t> (Hebrews 10:35-39)</a:t>
            </a:r>
          </a:p>
        </p:txBody>
      </p:sp>
    </p:spTree>
    <p:extLst>
      <p:ext uri="{BB962C8B-B14F-4D97-AF65-F5344CB8AC3E}">
        <p14:creationId xmlns:p14="http://schemas.microsoft.com/office/powerpoint/2010/main" val="733186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8374"/>
            <a:ext cx="8229600" cy="968535"/>
          </a:xfrm>
        </p:spPr>
        <p:txBody>
          <a:bodyPr>
            <a:spAutoFit/>
          </a:bodyPr>
          <a:lstStyle/>
          <a:p>
            <a:r>
              <a:rPr lang="en-US" sz="3200" i="1" dirty="0">
                <a:solidFill>
                  <a:schemeClr val="tx1"/>
                </a:solidFill>
              </a:rPr>
              <a:t>“</a:t>
            </a:r>
            <a:r>
              <a:rPr lang="en-US" sz="3200" b="1" i="1" dirty="0">
                <a:solidFill>
                  <a:schemeClr val="tx1"/>
                </a:solidFill>
              </a:rPr>
              <a:t>As a result of this</a:t>
            </a:r>
            <a:r>
              <a:rPr lang="en-US" sz="3200" i="1" dirty="0">
                <a:solidFill>
                  <a:schemeClr val="tx1"/>
                </a:solidFill>
              </a:rPr>
              <a:t> …”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John 6:66-71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422" y="1387928"/>
            <a:ext cx="8804324" cy="5336846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dirty="0"/>
              <a:t>The synagogue having emptied out, Jesus alone with the twelve said,</a:t>
            </a:r>
          </a:p>
          <a:p>
            <a:pPr marL="0" indent="0">
              <a:buNone/>
            </a:pPr>
            <a:r>
              <a:rPr lang="en-US" sz="3200" i="1" dirty="0"/>
              <a:t>“</a:t>
            </a:r>
            <a:r>
              <a:rPr lang="en-US" sz="3200" b="1" i="1" dirty="0"/>
              <a:t>You do not want to go away also, do you</a:t>
            </a:r>
            <a:r>
              <a:rPr lang="en-US" sz="3200" i="1" dirty="0"/>
              <a:t>?“ </a:t>
            </a:r>
            <a:r>
              <a:rPr lang="en-US" sz="2800" dirty="0"/>
              <a:t>(John 6:66)</a:t>
            </a:r>
          </a:p>
          <a:p>
            <a:pPr marL="0" indent="0">
              <a:buNone/>
            </a:pPr>
            <a:r>
              <a:rPr lang="en-US" sz="2800" dirty="0"/>
              <a:t>Peter speaks up on behalf of the twelve:</a:t>
            </a:r>
          </a:p>
          <a:p>
            <a:pPr marL="0" indent="0">
              <a:buNone/>
            </a:pPr>
            <a:r>
              <a:rPr lang="en-US" sz="3600" i="1" dirty="0"/>
              <a:t>“Lord, to whom shall we go? </a:t>
            </a:r>
            <a:r>
              <a:rPr lang="en-US" sz="3600" b="1" i="1" dirty="0"/>
              <a:t>You have words of eternal life</a:t>
            </a:r>
            <a:r>
              <a:rPr lang="en-US" sz="3600" i="1" dirty="0"/>
              <a:t>. We have </a:t>
            </a:r>
            <a:r>
              <a:rPr lang="en-US" sz="3600" b="1" i="1" dirty="0"/>
              <a:t>believed</a:t>
            </a:r>
            <a:r>
              <a:rPr lang="en-US" sz="3600" i="1" dirty="0"/>
              <a:t> and have come to </a:t>
            </a:r>
            <a:r>
              <a:rPr lang="en-US" sz="3600" b="1" i="1" dirty="0"/>
              <a:t>know</a:t>
            </a:r>
            <a:r>
              <a:rPr lang="en-US" sz="3600" i="1" dirty="0"/>
              <a:t> that </a:t>
            </a:r>
            <a:r>
              <a:rPr lang="en-US" sz="3600" b="1" i="1" dirty="0"/>
              <a:t>You are the Holy One of God</a:t>
            </a:r>
            <a:r>
              <a:rPr lang="en-US" sz="3600" i="1" dirty="0"/>
              <a:t>.” </a:t>
            </a:r>
            <a:r>
              <a:rPr lang="en-US" sz="2800" dirty="0"/>
              <a:t>(John 6:68-69)</a:t>
            </a:r>
          </a:p>
          <a:p>
            <a:pPr marL="0" indent="0">
              <a:buNone/>
            </a:pPr>
            <a:r>
              <a:rPr lang="en-US" sz="2800" dirty="0"/>
              <a:t>Will we hold on to it? (Philippians 2:16)</a:t>
            </a:r>
          </a:p>
        </p:txBody>
      </p:sp>
    </p:spTree>
    <p:extLst>
      <p:ext uri="{BB962C8B-B14F-4D97-AF65-F5344CB8AC3E}">
        <p14:creationId xmlns:p14="http://schemas.microsoft.com/office/powerpoint/2010/main" val="2019357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8374"/>
            <a:ext cx="8229600" cy="968535"/>
          </a:xfrm>
        </p:spPr>
        <p:txBody>
          <a:bodyPr>
            <a:spAutoFit/>
          </a:bodyPr>
          <a:lstStyle/>
          <a:p>
            <a:r>
              <a:rPr lang="en-US" sz="3200" i="1" dirty="0">
                <a:solidFill>
                  <a:schemeClr val="tx1"/>
                </a:solidFill>
              </a:rPr>
              <a:t>“</a:t>
            </a:r>
            <a:r>
              <a:rPr lang="en-US" sz="3200" b="1" i="1" dirty="0">
                <a:solidFill>
                  <a:schemeClr val="tx1"/>
                </a:solidFill>
              </a:rPr>
              <a:t>As a result of this</a:t>
            </a:r>
            <a:r>
              <a:rPr lang="en-US" sz="3200" i="1" dirty="0">
                <a:solidFill>
                  <a:schemeClr val="tx1"/>
                </a:solidFill>
              </a:rPr>
              <a:t> …”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John 6:66-71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422" y="1387928"/>
            <a:ext cx="8804324" cy="4844403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dirty="0"/>
              <a:t>Not just out of a sheer investment perspective (for they had forsaken everything; Matthew 19:27), but truly understanding </a:t>
            </a:r>
            <a:r>
              <a:rPr lang="en-US" sz="2800" b="1" dirty="0"/>
              <a:t>two</a:t>
            </a:r>
            <a:r>
              <a:rPr lang="en-US" sz="2800" dirty="0"/>
              <a:t> </a:t>
            </a:r>
            <a:r>
              <a:rPr lang="en-US" sz="2800" b="1" dirty="0"/>
              <a:t>crucial</a:t>
            </a:r>
            <a:r>
              <a:rPr lang="en-US" sz="2800" dirty="0"/>
              <a:t> and </a:t>
            </a:r>
            <a:r>
              <a:rPr lang="en-US" sz="2800" b="1" dirty="0"/>
              <a:t>inseparable</a:t>
            </a:r>
            <a:r>
              <a:rPr lang="en-US" sz="2800" dirty="0"/>
              <a:t> </a:t>
            </a:r>
            <a:r>
              <a:rPr lang="en-US" sz="2800" b="1" dirty="0"/>
              <a:t>truths</a:t>
            </a:r>
            <a:r>
              <a:rPr lang="en-US" sz="2800" dirty="0"/>
              <a:t>:</a:t>
            </a:r>
          </a:p>
          <a:p>
            <a:pPr marL="514350" indent="-514350">
              <a:buAutoNum type="arabicPeriod"/>
            </a:pPr>
            <a:r>
              <a:rPr lang="en-US" sz="3200" b="1" dirty="0"/>
              <a:t>Who You are</a:t>
            </a:r>
            <a:r>
              <a:rPr lang="en-US" sz="3200" dirty="0"/>
              <a:t>: </a:t>
            </a:r>
            <a:r>
              <a:rPr lang="en-US" sz="3200" i="1" dirty="0"/>
              <a:t>“You are </a:t>
            </a:r>
            <a:r>
              <a:rPr lang="en-US" sz="3200" b="1" i="1" dirty="0"/>
              <a:t>the Holy One of God</a:t>
            </a:r>
            <a:r>
              <a:rPr lang="en-US" sz="3200" i="1" dirty="0"/>
              <a:t>.” </a:t>
            </a:r>
            <a:r>
              <a:rPr lang="en-US" sz="2800" dirty="0"/>
              <a:t>(“worthy of veneration … set apart for God …”, </a:t>
            </a:r>
            <a:r>
              <a:rPr lang="en-US" dirty="0"/>
              <a:t>Thayer</a:t>
            </a:r>
            <a:r>
              <a:rPr lang="en-US" sz="2800" dirty="0"/>
              <a:t>) (Proverbs 9:10; Isaiah 1:4; 10:20; 30:9-15)</a:t>
            </a:r>
          </a:p>
          <a:p>
            <a:pPr marL="514350" indent="-514350">
              <a:buAutoNum type="arabicPeriod"/>
            </a:pPr>
            <a:r>
              <a:rPr lang="en-US" sz="3200" b="1" dirty="0"/>
              <a:t>What You exclusively offer</a:t>
            </a:r>
            <a:r>
              <a:rPr lang="en-US" sz="3200" dirty="0"/>
              <a:t>: </a:t>
            </a:r>
            <a:r>
              <a:rPr lang="en-US" sz="3200" i="1" dirty="0"/>
              <a:t>“Lord, </a:t>
            </a:r>
            <a:r>
              <a:rPr lang="en-US" sz="3200" b="1" i="1" dirty="0"/>
              <a:t>to whom shall we go</a:t>
            </a:r>
            <a:r>
              <a:rPr lang="en-US" sz="3200" i="1" dirty="0"/>
              <a:t>? You have </a:t>
            </a:r>
            <a:r>
              <a:rPr lang="en-US" sz="3200" b="1" i="1" dirty="0"/>
              <a:t>words of eternal life</a:t>
            </a:r>
            <a:r>
              <a:rPr lang="en-US" sz="3200" i="1" dirty="0"/>
              <a:t>.” </a:t>
            </a:r>
            <a:r>
              <a:rPr lang="en-US" sz="2800" dirty="0"/>
              <a:t>(John 6:63; 12:47-50; 14:6) NO ONE ELSE DOES!</a:t>
            </a:r>
          </a:p>
        </p:txBody>
      </p:sp>
    </p:spTree>
    <p:extLst>
      <p:ext uri="{BB962C8B-B14F-4D97-AF65-F5344CB8AC3E}">
        <p14:creationId xmlns:p14="http://schemas.microsoft.com/office/powerpoint/2010/main" val="2531839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8374"/>
            <a:ext cx="8229600" cy="968535"/>
          </a:xfrm>
        </p:spPr>
        <p:txBody>
          <a:bodyPr>
            <a:spAutoFit/>
          </a:bodyPr>
          <a:lstStyle/>
          <a:p>
            <a:r>
              <a:rPr lang="en-US" sz="3200" i="1" dirty="0">
                <a:solidFill>
                  <a:schemeClr val="tx1"/>
                </a:solidFill>
              </a:rPr>
              <a:t>“</a:t>
            </a:r>
            <a:r>
              <a:rPr lang="en-US" sz="3200" b="1" i="1" dirty="0">
                <a:solidFill>
                  <a:schemeClr val="tx1"/>
                </a:solidFill>
              </a:rPr>
              <a:t>As a result of this</a:t>
            </a:r>
            <a:r>
              <a:rPr lang="en-US" sz="3200" i="1" dirty="0">
                <a:solidFill>
                  <a:schemeClr val="tx1"/>
                </a:solidFill>
              </a:rPr>
              <a:t> …”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John 6:66-71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422" y="1387928"/>
            <a:ext cx="8804324" cy="3280898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dirty="0"/>
              <a:t>A positive moment tempered with disappointment:</a:t>
            </a:r>
          </a:p>
          <a:p>
            <a:pPr marL="0" indent="0">
              <a:buNone/>
            </a:pPr>
            <a:r>
              <a:rPr lang="en-US" sz="2800" i="1" dirty="0"/>
              <a:t>“Jesus answered them, ‘</a:t>
            </a:r>
            <a:r>
              <a:rPr lang="en-US" sz="2800" b="1" i="1" dirty="0"/>
              <a:t>Did I Myself not choose you</a:t>
            </a:r>
            <a:r>
              <a:rPr lang="en-US" sz="2800" i="1" dirty="0"/>
              <a:t>, the twelve, and </a:t>
            </a:r>
            <a:r>
              <a:rPr lang="en-US" sz="2800" b="1" i="1" dirty="0"/>
              <a:t>yet one of you is a devil</a:t>
            </a:r>
            <a:r>
              <a:rPr lang="en-US" sz="2800" i="1" dirty="0"/>
              <a:t>?’ Now He meant Judas the son of Simon Iscariot, for he, one of the twelve, was going to betray Him.”</a:t>
            </a:r>
            <a:r>
              <a:rPr lang="en-US" sz="2800" dirty="0"/>
              <a:t> </a:t>
            </a:r>
            <a:r>
              <a:rPr lang="en-US" sz="2400" dirty="0"/>
              <a:t>(John 6:70-71; 13:18-19; 15:16-19)</a:t>
            </a:r>
            <a:endParaRPr lang="en-US" sz="2800" dirty="0"/>
          </a:p>
          <a:p>
            <a:pPr marL="0" indent="0">
              <a:buNone/>
            </a:pPr>
            <a:r>
              <a:rPr lang="en-US" sz="2800" dirty="0"/>
              <a:t>God’s choices have never taken away man’s choices! </a:t>
            </a:r>
            <a:br>
              <a:rPr lang="en-US" sz="2800" dirty="0"/>
            </a:br>
            <a:r>
              <a:rPr lang="en-US" sz="2800" dirty="0"/>
              <a:t>(2 Thessalonians 2:13-15; Colossians 3:12)</a:t>
            </a:r>
          </a:p>
        </p:txBody>
      </p:sp>
    </p:spTree>
    <p:extLst>
      <p:ext uri="{BB962C8B-B14F-4D97-AF65-F5344CB8AC3E}">
        <p14:creationId xmlns:p14="http://schemas.microsoft.com/office/powerpoint/2010/main" val="1864516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8374"/>
            <a:ext cx="8229600" cy="968535"/>
          </a:xfrm>
        </p:spPr>
        <p:txBody>
          <a:bodyPr>
            <a:spAutoFit/>
          </a:bodyPr>
          <a:lstStyle/>
          <a:p>
            <a:r>
              <a:rPr lang="en-US" sz="3200" i="1" dirty="0">
                <a:solidFill>
                  <a:schemeClr val="tx1"/>
                </a:solidFill>
              </a:rPr>
              <a:t>“</a:t>
            </a:r>
            <a:r>
              <a:rPr lang="en-US" sz="3200" b="1" i="1" dirty="0">
                <a:solidFill>
                  <a:schemeClr val="tx1"/>
                </a:solidFill>
              </a:rPr>
              <a:t>I Am The Bread Of Life</a:t>
            </a:r>
            <a:r>
              <a:rPr lang="en-US" sz="3200" i="1" dirty="0">
                <a:solidFill>
                  <a:schemeClr val="tx1"/>
                </a:solidFill>
              </a:rPr>
              <a:t> …”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John 6:26-71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422" y="1387928"/>
            <a:ext cx="8804324" cy="5355771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dirty="0"/>
              <a:t>Lessons for me to learn:</a:t>
            </a:r>
          </a:p>
          <a:p>
            <a:pPr marL="514350" indent="-514350">
              <a:buAutoNum type="arabicPeriod"/>
            </a:pPr>
            <a:r>
              <a:rPr lang="en-US" sz="2800" b="1" dirty="0"/>
              <a:t>Work even harder </a:t>
            </a:r>
            <a:r>
              <a:rPr lang="en-US" sz="2800" dirty="0"/>
              <a:t>for the spiritual bread of life than we do for the physical (verse 27).</a:t>
            </a:r>
          </a:p>
          <a:p>
            <a:pPr marL="514350" indent="-514350">
              <a:buAutoNum type="arabicPeriod"/>
            </a:pPr>
            <a:r>
              <a:rPr lang="en-US" sz="2800" dirty="0"/>
              <a:t>To do that, we must </a:t>
            </a:r>
            <a:r>
              <a:rPr lang="en-US" sz="2800" b="1" dirty="0"/>
              <a:t>realize the spiritual needs </a:t>
            </a:r>
            <a:r>
              <a:rPr lang="en-US" sz="2800" dirty="0"/>
              <a:t>everyone has that fleshly blessings will never address … raise our thinking to the spiritual level (verses 35, 48-51).</a:t>
            </a:r>
          </a:p>
          <a:p>
            <a:pPr marL="514350" indent="-514350">
              <a:buAutoNum type="arabicPeriod"/>
            </a:pPr>
            <a:r>
              <a:rPr lang="en-US" sz="2800" dirty="0"/>
              <a:t>The goal is that we be in </a:t>
            </a:r>
            <a:r>
              <a:rPr lang="en-US" sz="2800" b="1" dirty="0"/>
              <a:t>fellowship with Jesus </a:t>
            </a:r>
            <a:r>
              <a:rPr lang="en-US" sz="2800" dirty="0"/>
              <a:t>(“</a:t>
            </a:r>
            <a:r>
              <a:rPr lang="en-US" sz="2800" i="1" dirty="0"/>
              <a:t>abides in Me and I in him</a:t>
            </a:r>
            <a:r>
              <a:rPr lang="en-US" sz="2800" dirty="0"/>
              <a:t>”) (verse 56).</a:t>
            </a:r>
          </a:p>
          <a:p>
            <a:pPr marL="514350" indent="-514350">
              <a:buAutoNum type="arabicPeriod"/>
            </a:pPr>
            <a:r>
              <a:rPr lang="en-US" sz="2800" dirty="0"/>
              <a:t>The need to </a:t>
            </a:r>
            <a:r>
              <a:rPr lang="en-US" sz="2800" b="1" dirty="0"/>
              <a:t>draw near to God </a:t>
            </a:r>
            <a:r>
              <a:rPr lang="en-US" sz="2800" dirty="0"/>
              <a:t>and be drawn by Him </a:t>
            </a:r>
            <a:r>
              <a:rPr lang="en-US" sz="2800" b="1" dirty="0"/>
              <a:t>by consuming His word</a:t>
            </a:r>
            <a:r>
              <a:rPr lang="en-US" sz="2800" dirty="0"/>
              <a:t> (verses 44-45, 63, 68).</a:t>
            </a:r>
          </a:p>
        </p:txBody>
      </p:sp>
    </p:spTree>
    <p:extLst>
      <p:ext uri="{BB962C8B-B14F-4D97-AF65-F5344CB8AC3E}">
        <p14:creationId xmlns:p14="http://schemas.microsoft.com/office/powerpoint/2010/main" val="1048225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mpany background presentati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>
        <a:solidFill>
          <a:schemeClr val="tx2"/>
        </a:solidFill>
        <a:ln>
          <a:solidFill>
            <a:schemeClr val="tx2"/>
          </a:solidFill>
        </a:ln>
      </a:spPr>
      <a:bodyPr rtlCol="0" anchor="ctr"/>
      <a:lstStyle>
        <a:defPPr algn="ctr"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ompany meeting presentation.potx" id="{77F2D8A2-507B-4878-B2FF-8D528D9C7FD9}" vid="{1CC704D5-A0BA-4179-BDE4-EF17843D99B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Theme16</Template>
  <TotalTime>3104</TotalTime>
  <Words>848</Words>
  <Application>Microsoft Office PowerPoint</Application>
  <PresentationFormat>On-screen Show (4:3)</PresentationFormat>
  <Paragraphs>48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Courier New</vt:lpstr>
      <vt:lpstr>Palatino Linotype</vt:lpstr>
      <vt:lpstr>Company background presentation</vt:lpstr>
      <vt:lpstr>The Life of Jesus Christ Lesson 11 – In Galilee And Beyond</vt:lpstr>
      <vt:lpstr>“As a result of this …” John 6:66-71</vt:lpstr>
      <vt:lpstr>“As a result of this …” John 6:66-71</vt:lpstr>
      <vt:lpstr>“As a result of this …” John 6:66-71</vt:lpstr>
      <vt:lpstr>“As a result of this …” John 6:66-71</vt:lpstr>
      <vt:lpstr>“As a result of this …” John 6:66-71</vt:lpstr>
      <vt:lpstr>“I Am The Bread Of Life …” John 6:26-71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Life Of Christ (3-25-20)</dc:title>
  <dc:creator>Chris Simmons</dc:creator>
  <cp:lastModifiedBy>Richard Lidh</cp:lastModifiedBy>
  <cp:revision>5</cp:revision>
  <dcterms:created xsi:type="dcterms:W3CDTF">2011-11-13T00:33:04Z</dcterms:created>
  <dcterms:modified xsi:type="dcterms:W3CDTF">2020-03-27T04:35:56Z</dcterms:modified>
</cp:coreProperties>
</file>